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80" r:id="rId4"/>
    <p:sldId id="349" r:id="rId5"/>
    <p:sldId id="286" r:id="rId6"/>
    <p:sldId id="258" r:id="rId7"/>
    <p:sldId id="303" r:id="rId8"/>
    <p:sldId id="261" r:id="rId9"/>
    <p:sldId id="274" r:id="rId10"/>
    <p:sldId id="287" r:id="rId11"/>
    <p:sldId id="288" r:id="rId12"/>
    <p:sldId id="289" r:id="rId13"/>
    <p:sldId id="290" r:id="rId14"/>
    <p:sldId id="304" r:id="rId15"/>
    <p:sldId id="291" r:id="rId16"/>
    <p:sldId id="292" r:id="rId17"/>
    <p:sldId id="293" r:id="rId18"/>
    <p:sldId id="294" r:id="rId19"/>
    <p:sldId id="295" r:id="rId20"/>
    <p:sldId id="296" r:id="rId21"/>
    <p:sldId id="305" r:id="rId22"/>
    <p:sldId id="297" r:id="rId23"/>
    <p:sldId id="298" r:id="rId24"/>
    <p:sldId id="299" r:id="rId25"/>
    <p:sldId id="300" r:id="rId26"/>
    <p:sldId id="301" r:id="rId27"/>
    <p:sldId id="302" r:id="rId28"/>
    <p:sldId id="306" r:id="rId29"/>
    <p:sldId id="327" r:id="rId30"/>
    <p:sldId id="328" r:id="rId31"/>
    <p:sldId id="329" r:id="rId32"/>
    <p:sldId id="330" r:id="rId33"/>
    <p:sldId id="331" r:id="rId34"/>
    <p:sldId id="332" r:id="rId35"/>
    <p:sldId id="307" r:id="rId36"/>
    <p:sldId id="333" r:id="rId37"/>
    <p:sldId id="334" r:id="rId38"/>
    <p:sldId id="335" r:id="rId39"/>
    <p:sldId id="336" r:id="rId40"/>
    <p:sldId id="337" r:id="rId41"/>
    <p:sldId id="338" r:id="rId42"/>
    <p:sldId id="308" r:id="rId43"/>
    <p:sldId id="339" r:id="rId44"/>
    <p:sldId id="340" r:id="rId45"/>
    <p:sldId id="341" r:id="rId46"/>
    <p:sldId id="342" r:id="rId47"/>
    <p:sldId id="343" r:id="rId48"/>
    <p:sldId id="344" r:id="rId49"/>
    <p:sldId id="285" r:id="rId50"/>
    <p:sldId id="346" r:id="rId51"/>
    <p:sldId id="347" r:id="rId52"/>
    <p:sldId id="348" r:id="rId53"/>
    <p:sldId id="350" r:id="rId54"/>
    <p:sldId id="351" r:id="rId55"/>
    <p:sldId id="352" r:id="rId56"/>
    <p:sldId id="354" r:id="rId57"/>
    <p:sldId id="356" r:id="rId58"/>
    <p:sldId id="357" r:id="rId59"/>
    <p:sldId id="355" r:id="rId60"/>
    <p:sldId id="358" r:id="rId61"/>
    <p:sldId id="360" r:id="rId62"/>
    <p:sldId id="361" r:id="rId63"/>
    <p:sldId id="362" r:id="rId64"/>
    <p:sldId id="363" r:id="rId65"/>
    <p:sldId id="364" r:id="rId66"/>
    <p:sldId id="365" r:id="rId67"/>
    <p:sldId id="366" r:id="rId68"/>
    <p:sldId id="367" r:id="rId69"/>
    <p:sldId id="368" r:id="rId70"/>
    <p:sldId id="369" r:id="rId71"/>
    <p:sldId id="371" r:id="rId72"/>
    <p:sldId id="373" r:id="rId73"/>
    <p:sldId id="374" r:id="rId74"/>
    <p:sldId id="375" r:id="rId75"/>
    <p:sldId id="376" r:id="rId76"/>
    <p:sldId id="377" r:id="rId77"/>
    <p:sldId id="378" r:id="rId78"/>
    <p:sldId id="379" r:id="rId79"/>
    <p:sldId id="380" r:id="rId80"/>
    <p:sldId id="381" r:id="rId81"/>
    <p:sldId id="382" r:id="rId82"/>
    <p:sldId id="383" r:id="rId83"/>
    <p:sldId id="384" r:id="rId84"/>
    <p:sldId id="385" r:id="rId85"/>
    <p:sldId id="386" r:id="rId86"/>
    <p:sldId id="387" r:id="rId87"/>
    <p:sldId id="388" r:id="rId88"/>
    <p:sldId id="389" r:id="rId89"/>
    <p:sldId id="390" r:id="rId90"/>
    <p:sldId id="391" r:id="rId91"/>
    <p:sldId id="397" r:id="rId92"/>
    <p:sldId id="398" r:id="rId93"/>
    <p:sldId id="399" r:id="rId94"/>
    <p:sldId id="400" r:id="rId95"/>
    <p:sldId id="392" r:id="rId96"/>
    <p:sldId id="393" r:id="rId97"/>
    <p:sldId id="394" r:id="rId98"/>
    <p:sldId id="395" r:id="rId99"/>
    <p:sldId id="396" r:id="rId100"/>
    <p:sldId id="401" r:id="rId101"/>
    <p:sldId id="402" r:id="rId102"/>
    <p:sldId id="403" r:id="rId103"/>
    <p:sldId id="404" r:id="rId104"/>
    <p:sldId id="405" r:id="rId105"/>
    <p:sldId id="406" r:id="rId106"/>
    <p:sldId id="407" r:id="rId107"/>
    <p:sldId id="408" r:id="rId108"/>
    <p:sldId id="409" r:id="rId109"/>
    <p:sldId id="410" r:id="rId110"/>
    <p:sldId id="411" r:id="rId111"/>
    <p:sldId id="412" r:id="rId112"/>
    <p:sldId id="413" r:id="rId113"/>
    <p:sldId id="414" r:id="rId114"/>
    <p:sldId id="415" r:id="rId115"/>
    <p:sldId id="416" r:id="rId116"/>
    <p:sldId id="417" r:id="rId117"/>
    <p:sldId id="418" r:id="rId118"/>
    <p:sldId id="419" r:id="rId119"/>
    <p:sldId id="420" r:id="rId120"/>
  </p:sldIdLst>
  <p:sldSz cx="12192000" cy="6858000"/>
  <p:notesSz cx="12192000" cy="6858000"/>
  <p:defaultTextStyle>
    <a:defPPr>
      <a:defRPr kern="0"/>
    </a:defPPr>
  </p:defaultTextStyle>
  <p:extLst>
    <p:ext uri="{521415D9-36F7-43E2-AB2F-B90AF26B5E84}">
      <p14:sectionLst xmlns:p14="http://schemas.microsoft.com/office/powerpoint/2010/main">
        <p14:section name="Seção Padrão" id="{BD841A15-2C59-4A27-8838-AED563AB9F25}">
          <p14:sldIdLst>
            <p14:sldId id="256"/>
            <p14:sldId id="257"/>
            <p14:sldId id="280"/>
            <p14:sldId id="349"/>
            <p14:sldId id="286"/>
            <p14:sldId id="258"/>
            <p14:sldId id="303"/>
            <p14:sldId id="261"/>
            <p14:sldId id="274"/>
            <p14:sldId id="287"/>
            <p14:sldId id="288"/>
            <p14:sldId id="289"/>
            <p14:sldId id="290"/>
            <p14:sldId id="304"/>
            <p14:sldId id="291"/>
            <p14:sldId id="292"/>
            <p14:sldId id="293"/>
            <p14:sldId id="294"/>
            <p14:sldId id="295"/>
            <p14:sldId id="296"/>
            <p14:sldId id="305"/>
            <p14:sldId id="297"/>
            <p14:sldId id="298"/>
            <p14:sldId id="299"/>
            <p14:sldId id="300"/>
            <p14:sldId id="301"/>
            <p14:sldId id="302"/>
            <p14:sldId id="306"/>
            <p14:sldId id="327"/>
            <p14:sldId id="328"/>
            <p14:sldId id="329"/>
            <p14:sldId id="330"/>
            <p14:sldId id="331"/>
            <p14:sldId id="332"/>
            <p14:sldId id="307"/>
            <p14:sldId id="333"/>
            <p14:sldId id="334"/>
            <p14:sldId id="335"/>
            <p14:sldId id="336"/>
            <p14:sldId id="337"/>
            <p14:sldId id="338"/>
            <p14:sldId id="308"/>
            <p14:sldId id="339"/>
            <p14:sldId id="340"/>
            <p14:sldId id="341"/>
            <p14:sldId id="342"/>
            <p14:sldId id="343"/>
            <p14:sldId id="344"/>
            <p14:sldId id="285"/>
            <p14:sldId id="346"/>
            <p14:sldId id="347"/>
            <p14:sldId id="348"/>
            <p14:sldId id="350"/>
            <p14:sldId id="351"/>
            <p14:sldId id="352"/>
            <p14:sldId id="354"/>
            <p14:sldId id="356"/>
            <p14:sldId id="357"/>
            <p14:sldId id="355"/>
            <p14:sldId id="358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1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7"/>
            <p14:sldId id="398"/>
            <p14:sldId id="399"/>
            <p14:sldId id="400"/>
            <p14:sldId id="392"/>
            <p14:sldId id="393"/>
            <p14:sldId id="394"/>
            <p14:sldId id="395"/>
            <p14:sldId id="396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>
      <p:cViewPr varScale="1">
        <p:scale>
          <a:sx n="105" d="100"/>
          <a:sy n="105" d="100"/>
        </p:scale>
        <p:origin x="840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tableStyles" Target="tableStyle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presProps" Target="pres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281671" y="1586864"/>
            <a:ext cx="4321809" cy="39706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E2E3E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3"/>
            <a:ext cx="548639" cy="6857998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69991" y="5809484"/>
            <a:ext cx="1652015" cy="92201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-4"/>
            <a:ext cx="12649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9811766" y="449884"/>
            <a:ext cx="2032507" cy="30246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609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73963" y="-2"/>
            <a:ext cx="11718290" cy="6858000"/>
            <a:chOff x="473963" y="-2"/>
            <a:chExt cx="11718290" cy="6858000"/>
          </a:xfrm>
        </p:grpSpPr>
        <p:sp>
          <p:nvSpPr>
            <p:cNvPr id="3" name="object 3"/>
            <p:cNvSpPr/>
            <p:nvPr/>
          </p:nvSpPr>
          <p:spPr>
            <a:xfrm>
              <a:off x="1219200" y="4975859"/>
              <a:ext cx="4986655" cy="559435"/>
            </a:xfrm>
            <a:custGeom>
              <a:avLst/>
              <a:gdLst/>
              <a:ahLst/>
              <a:cxnLst/>
              <a:rect l="l" t="t" r="r" b="b"/>
              <a:pathLst>
                <a:path w="4986655" h="559435">
                  <a:moveTo>
                    <a:pt x="4986528" y="0"/>
                  </a:moveTo>
                  <a:lnTo>
                    <a:pt x="0" y="0"/>
                  </a:lnTo>
                  <a:lnTo>
                    <a:pt x="0" y="559307"/>
                  </a:lnTo>
                  <a:lnTo>
                    <a:pt x="4986528" y="559307"/>
                  </a:lnTo>
                  <a:lnTo>
                    <a:pt x="4986528" y="0"/>
                  </a:lnTo>
                  <a:close/>
                </a:path>
              </a:pathLst>
            </a:custGeom>
            <a:solidFill>
              <a:srgbClr val="1121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963" y="4975859"/>
              <a:ext cx="746760" cy="55930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71443" y="-2"/>
              <a:ext cx="9020556" cy="68579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0" y="-4"/>
            <a:ext cx="12192000" cy="6858000"/>
            <a:chOff x="0" y="-4"/>
            <a:chExt cx="12192000" cy="6858000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-4"/>
              <a:ext cx="126490" cy="68579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1731" y="3061716"/>
              <a:ext cx="4930140" cy="180898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205098" y="-3"/>
              <a:ext cx="8986901" cy="685800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94460" y="5495538"/>
              <a:ext cx="2424683" cy="1362456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076315" y="564032"/>
            <a:ext cx="5501005" cy="17360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574290" algn="r">
              <a:lnSpc>
                <a:spcPct val="110000"/>
              </a:lnSpc>
              <a:spcBef>
                <a:spcPts val="100"/>
              </a:spcBef>
            </a:pPr>
            <a:r>
              <a:rPr sz="3400" spc="-25" dirty="0">
                <a:solidFill>
                  <a:srgbClr val="47BDB5"/>
                </a:solidFill>
              </a:rPr>
              <a:t>Capacitação </a:t>
            </a:r>
            <a:r>
              <a:rPr sz="3400" dirty="0">
                <a:solidFill>
                  <a:srgbClr val="47BDB5"/>
                </a:solidFill>
              </a:rPr>
              <a:t>em</a:t>
            </a:r>
            <a:r>
              <a:rPr sz="3400" spc="-165" dirty="0">
                <a:solidFill>
                  <a:srgbClr val="47BDB5"/>
                </a:solidFill>
              </a:rPr>
              <a:t> </a:t>
            </a:r>
            <a:r>
              <a:rPr sz="3400" dirty="0">
                <a:solidFill>
                  <a:srgbClr val="47BDB5"/>
                </a:solidFill>
              </a:rPr>
              <a:t>Circuitos</a:t>
            </a:r>
            <a:r>
              <a:rPr sz="3400" spc="-175" dirty="0">
                <a:solidFill>
                  <a:srgbClr val="47BDB5"/>
                </a:solidFill>
              </a:rPr>
              <a:t> </a:t>
            </a:r>
            <a:r>
              <a:rPr sz="3400" spc="-10" dirty="0">
                <a:solidFill>
                  <a:srgbClr val="47BDB5"/>
                </a:solidFill>
              </a:rPr>
              <a:t>Fotônicos</a:t>
            </a:r>
            <a:endParaRPr sz="3400"/>
          </a:p>
          <a:p>
            <a:pPr marR="5715" algn="r">
              <a:lnSpc>
                <a:spcPct val="100000"/>
              </a:lnSpc>
              <a:spcBef>
                <a:spcPts val="409"/>
              </a:spcBef>
            </a:pPr>
            <a:r>
              <a:rPr sz="3400" dirty="0">
                <a:solidFill>
                  <a:srgbClr val="47BDB5"/>
                </a:solidFill>
              </a:rPr>
              <a:t>em</a:t>
            </a:r>
            <a:r>
              <a:rPr sz="3400" spc="-85" dirty="0">
                <a:solidFill>
                  <a:srgbClr val="47BDB5"/>
                </a:solidFill>
              </a:rPr>
              <a:t> </a:t>
            </a:r>
            <a:r>
              <a:rPr sz="3400" spc="-10" dirty="0">
                <a:solidFill>
                  <a:srgbClr val="47BDB5"/>
                </a:solidFill>
              </a:rPr>
              <a:t>Silício.</a:t>
            </a:r>
            <a:endParaRPr sz="3400"/>
          </a:p>
        </p:txBody>
      </p:sp>
      <p:sp>
        <p:nvSpPr>
          <p:cNvPr id="12" name="object 12"/>
          <p:cNvSpPr txBox="1"/>
          <p:nvPr/>
        </p:nvSpPr>
        <p:spPr>
          <a:xfrm>
            <a:off x="8839200" y="2789377"/>
            <a:ext cx="2741168" cy="4135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5"/>
              </a:spcBef>
            </a:pPr>
            <a:r>
              <a:rPr lang="fr-FR" sz="2600" dirty="0">
                <a:solidFill>
                  <a:srgbClr val="FFFFFF"/>
                </a:solidFill>
                <a:latin typeface="Verdana"/>
                <a:cs typeface="Verdana"/>
              </a:rPr>
              <a:t>FILTER CWDM</a:t>
            </a:r>
            <a:endParaRPr lang="fr-FR" sz="26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87653" y="5127752"/>
            <a:ext cx="434657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CURSOS,</a:t>
            </a:r>
            <a:r>
              <a:rPr sz="1400" b="1" spc="110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CAPACITAÇÃO</a:t>
            </a:r>
            <a:r>
              <a:rPr sz="1400" b="1" spc="165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E</a:t>
            </a:r>
            <a:r>
              <a:rPr sz="1400" b="1" spc="160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spc="-10" dirty="0">
                <a:solidFill>
                  <a:srgbClr val="47BDB5"/>
                </a:solidFill>
                <a:latin typeface="Verdana"/>
                <a:cs typeface="Verdana"/>
              </a:rPr>
              <a:t>TREINAMENTOS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443976" y="5676391"/>
            <a:ext cx="3138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Edilberto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Elias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Xavier</a:t>
            </a:r>
            <a:r>
              <a:rPr sz="18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Junior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5949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1" y="1662450"/>
            <a:ext cx="9073477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8096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5416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71465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2450"/>
            <a:ext cx="9082649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7391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42517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2" y="1662450"/>
            <a:ext cx="9073475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881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44831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2899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2450"/>
            <a:ext cx="9082649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79794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18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2110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1" y="1664721"/>
            <a:ext cx="9073477" cy="449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1451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1101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48749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2" y="1662450"/>
            <a:ext cx="9073475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014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2451"/>
            <a:ext cx="9082649" cy="449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0634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2" y="1662450"/>
            <a:ext cx="9073475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79178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94303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9921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2450"/>
            <a:ext cx="9082649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52077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403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82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71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406431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100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454408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4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436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83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725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903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F1C852C0-D408-0301-856F-CF89B31B5670}"/>
              </a:ext>
            </a:extLst>
          </p:cNvPr>
          <p:cNvGrpSpPr/>
          <p:nvPr/>
        </p:nvGrpSpPr>
        <p:grpSpPr>
          <a:xfrm>
            <a:off x="2781301" y="1865396"/>
            <a:ext cx="6629399" cy="3925804"/>
            <a:chOff x="417677" y="1846491"/>
            <a:chExt cx="5580787" cy="3178854"/>
          </a:xfrm>
        </p:grpSpPr>
        <p:grpSp>
          <p:nvGrpSpPr>
            <p:cNvPr id="8" name="Agrupar 7">
              <a:extLst>
                <a:ext uri="{FF2B5EF4-FFF2-40B4-BE49-F238E27FC236}">
                  <a16:creationId xmlns:a16="http://schemas.microsoft.com/office/drawing/2014/main" id="{C7FB071F-95E6-3E15-CDDC-E251C8B81AF7}"/>
                </a:ext>
              </a:extLst>
            </p:cNvPr>
            <p:cNvGrpSpPr/>
            <p:nvPr/>
          </p:nvGrpSpPr>
          <p:grpSpPr>
            <a:xfrm>
              <a:off x="417677" y="2310341"/>
              <a:ext cx="5502042" cy="2715004"/>
              <a:chOff x="439013" y="1066038"/>
              <a:chExt cx="5502042" cy="2715004"/>
            </a:xfrm>
          </p:grpSpPr>
          <p:pic>
            <p:nvPicPr>
              <p:cNvPr id="10" name="Imagem 9">
                <a:extLst>
                  <a:ext uri="{FF2B5EF4-FFF2-40B4-BE49-F238E27FC236}">
                    <a16:creationId xmlns:a16="http://schemas.microsoft.com/office/drawing/2014/main" id="{9F3F5E41-4DBB-7C3F-C442-54F6F7B7ED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250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rcRect l="10317"/>
              <a:stretch/>
            </p:blipFill>
            <p:spPr>
              <a:xfrm>
                <a:off x="439013" y="1066038"/>
                <a:ext cx="5502042" cy="2715004"/>
              </a:xfrm>
              <a:prstGeom prst="rect">
                <a:avLst/>
              </a:prstGeom>
            </p:spPr>
          </p:pic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3B0BBF02-B36C-16A7-2EAA-54A3C332E358}"/>
                  </a:ext>
                </a:extLst>
              </p:cNvPr>
              <p:cNvSpPr txBox="1"/>
              <p:nvPr/>
            </p:nvSpPr>
            <p:spPr>
              <a:xfrm>
                <a:off x="3018280" y="14412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2A</a:t>
                </a:r>
                <a:endParaRPr lang="pt-BR" sz="2000" dirty="0"/>
              </a:p>
            </p:txBody>
          </p:sp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C29AAB77-16DA-957F-073F-8A527891321A}"/>
                  </a:ext>
                </a:extLst>
              </p:cNvPr>
              <p:cNvSpPr txBox="1"/>
              <p:nvPr/>
            </p:nvSpPr>
            <p:spPr>
              <a:xfrm>
                <a:off x="1752600" y="2104522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1</a:t>
                </a:r>
                <a:endParaRPr lang="pt-BR" sz="2000" dirty="0"/>
              </a:p>
            </p:txBody>
          </p:sp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A382A56D-74D8-0A48-5F27-9F8A1FFB1FA8}"/>
                  </a:ext>
                </a:extLst>
              </p:cNvPr>
              <p:cNvSpPr txBox="1"/>
              <p:nvPr/>
            </p:nvSpPr>
            <p:spPr>
              <a:xfrm>
                <a:off x="3002536" y="28194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2A</a:t>
                </a:r>
                <a:endParaRPr lang="pt-BR" sz="2000" dirty="0"/>
              </a:p>
            </p:txBody>
          </p:sp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2FB971C3-14E5-833C-D0D7-80C99BE22962}"/>
                  </a:ext>
                </a:extLst>
              </p:cNvPr>
              <p:cNvSpPr txBox="1"/>
              <p:nvPr/>
            </p:nvSpPr>
            <p:spPr>
              <a:xfrm>
                <a:off x="4268464" y="10668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3A</a:t>
                </a:r>
                <a:endParaRPr lang="pt-BR" sz="2000" dirty="0"/>
              </a:p>
            </p:txBody>
          </p:sp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id="{36267720-85E2-6C22-C9BF-D080EBE2C96E}"/>
                  </a:ext>
                </a:extLst>
              </p:cNvPr>
              <p:cNvSpPr txBox="1"/>
              <p:nvPr/>
            </p:nvSpPr>
            <p:spPr>
              <a:xfrm>
                <a:off x="4278727" y="24450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3C</a:t>
                </a:r>
                <a:endParaRPr lang="pt-BR" sz="2000" dirty="0"/>
              </a:p>
            </p:txBody>
          </p:sp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D8FE8419-8C69-2BCF-F6DE-3367A97FDE82}"/>
                  </a:ext>
                </a:extLst>
              </p:cNvPr>
              <p:cNvSpPr txBox="1"/>
              <p:nvPr/>
            </p:nvSpPr>
            <p:spPr>
              <a:xfrm>
                <a:off x="4278728" y="1771587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3B</a:t>
                </a:r>
                <a:endParaRPr lang="pt-BR" sz="2000" dirty="0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FFDEF3DF-2640-FDDB-13E9-1AF3DD507050}"/>
                  </a:ext>
                </a:extLst>
              </p:cNvPr>
              <p:cNvSpPr txBox="1"/>
              <p:nvPr/>
            </p:nvSpPr>
            <p:spPr>
              <a:xfrm>
                <a:off x="4278726" y="3149787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3D</a:t>
                </a:r>
                <a:endParaRPr lang="pt-BR" sz="2000" dirty="0"/>
              </a:p>
            </p:txBody>
          </p:sp>
        </p:grp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95A0108F-EE52-F342-8C16-69500D64217F}"/>
                </a:ext>
              </a:extLst>
            </p:cNvPr>
            <p:cNvSpPr txBox="1"/>
            <p:nvPr/>
          </p:nvSpPr>
          <p:spPr>
            <a:xfrm>
              <a:off x="417678" y="1846491"/>
              <a:ext cx="5580786" cy="29906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Cascaded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Mach-</a:t>
              </a:r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Zehnder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(CMZ) </a:t>
              </a:r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demultiplexer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layout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93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98811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200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5194057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290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817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1" y="1660179"/>
            <a:ext cx="9091838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642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96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1" y="1660179"/>
            <a:ext cx="9091838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359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684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33800" y="3141980"/>
            <a:ext cx="48006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50 GHz </a:t>
            </a:r>
            <a:r>
              <a:rPr lang="pt-BR" sz="3600" dirty="0">
                <a:solidFill>
                  <a:srgbClr val="17375E"/>
                </a:solidFill>
                <a:latin typeface="Verdana"/>
                <a:cs typeface="Verdana"/>
              </a:rPr>
              <a:t>PDK</a:t>
            </a:r>
            <a:r>
              <a:rPr lang="pt-BR" sz="3600" spc="-20" dirty="0">
                <a:solidFill>
                  <a:srgbClr val="17375E"/>
                </a:solidFill>
                <a:latin typeface="Verdana"/>
                <a:cs typeface="Verdana"/>
              </a:rPr>
              <a:t> </a:t>
            </a:r>
            <a:r>
              <a:rPr lang="pt-BR" sz="3600" spc="-10" dirty="0" err="1">
                <a:solidFill>
                  <a:srgbClr val="17375E"/>
                </a:solidFill>
                <a:latin typeface="Verdana"/>
                <a:cs typeface="Verdana"/>
              </a:rPr>
              <a:t>SiePic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671819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8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9303F95-08A1-52A3-F5DB-A4E96BC2B7DC}"/>
              </a:ext>
            </a:extLst>
          </p:cNvPr>
          <p:cNvGrpSpPr/>
          <p:nvPr/>
        </p:nvGrpSpPr>
        <p:grpSpPr>
          <a:xfrm>
            <a:off x="4686103" y="1370401"/>
            <a:ext cx="2819794" cy="2053821"/>
            <a:chOff x="675671" y="1280160"/>
            <a:chExt cx="2819794" cy="2053821"/>
          </a:xfrm>
        </p:grpSpPr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629937B9-70AF-014A-EB63-B04F213A9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5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5671" y="1676400"/>
              <a:ext cx="2819794" cy="1657581"/>
            </a:xfrm>
            <a:prstGeom prst="rect">
              <a:avLst/>
            </a:prstGeom>
          </p:spPr>
        </p:pic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79173ACF-E51B-92A2-6C1C-13D0151D6F45}"/>
                </a:ext>
              </a:extLst>
            </p:cNvPr>
            <p:cNvSpPr txBox="1"/>
            <p:nvPr/>
          </p:nvSpPr>
          <p:spPr>
            <a:xfrm>
              <a:off x="675671" y="1280160"/>
              <a:ext cx="2819794" cy="38100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Filtro</a:t>
              </a:r>
              <a:r>
                <a:rPr lang="fr-FR" dirty="0">
                  <a:latin typeface="Verdana" panose="020B0604030504040204" pitchFamily="34" charset="0"/>
                  <a:ea typeface="Verdana" panose="020B0604030504040204" pitchFamily="34" charset="0"/>
                </a:rPr>
                <a:t> MZI 2ª 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Ordem</a:t>
              </a:r>
            </a:p>
          </p:txBody>
        </p:sp>
      </p:grpSp>
      <p:graphicFrame>
        <p:nvGraphicFramePr>
          <p:cNvPr id="13" name="Tabela 12">
            <a:extLst>
              <a:ext uri="{FF2B5EF4-FFF2-40B4-BE49-F238E27FC236}">
                <a16:creationId xmlns:a16="http://schemas.microsoft.com/office/drawing/2014/main" id="{D2492D3E-6FA9-A873-A6EC-1024CA5E0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538852"/>
              </p:ext>
            </p:extLst>
          </p:nvPr>
        </p:nvGraphicFramePr>
        <p:xfrm>
          <a:off x="3396000" y="3581400"/>
          <a:ext cx="5400000" cy="26999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33752">
                  <a:extLst>
                    <a:ext uri="{9D8B030D-6E8A-4147-A177-3AD203B41FA5}">
                      <a16:colId xmlns:a16="http://schemas.microsoft.com/office/drawing/2014/main" val="1983487552"/>
                    </a:ext>
                  </a:extLst>
                </a:gridCol>
                <a:gridCol w="1266248">
                  <a:extLst>
                    <a:ext uri="{9D8B030D-6E8A-4147-A177-3AD203B41FA5}">
                      <a16:colId xmlns:a16="http://schemas.microsoft.com/office/drawing/2014/main" val="2525631491"/>
                    </a:ext>
                  </a:extLst>
                </a:gridCol>
              </a:tblGrid>
              <a:tr h="342993">
                <a:tc>
                  <a:txBody>
                    <a:bodyPr/>
                    <a:lstStyle/>
                    <a:p>
                      <a:pPr algn="ctr"/>
                      <a:r>
                        <a:rPr lang="pt-BR" sz="16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DIMENSÕES IMPORTANTES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[µm]</a:t>
                      </a:r>
                      <a:endParaRPr lang="pt-BR" sz="16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8366347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Raio de curvatura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i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5.00</a:t>
                      </a:r>
                      <a:endParaRPr lang="pt-BR" sz="14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490509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Altura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0.22</a:t>
                      </a:r>
                      <a:endParaRPr lang="pt-BR" sz="14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4517434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Largura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1336655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3316579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11.50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6163114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4.00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5854401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Menor Guia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25.00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2004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6271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313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68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729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933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096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1F835B3E-8FB5-491A-392F-A6E5ECBEC1A3}"/>
              </a:ext>
            </a:extLst>
          </p:cNvPr>
          <p:cNvSpPr txBox="1">
            <a:spLocks/>
          </p:cNvSpPr>
          <p:nvPr/>
        </p:nvSpPr>
        <p:spPr>
          <a:xfrm>
            <a:off x="3581400" y="3141980"/>
            <a:ext cx="51054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100 GHz </a:t>
            </a:r>
            <a:r>
              <a:rPr lang="fr-FR" sz="3600" dirty="0">
                <a:solidFill>
                  <a:srgbClr val="17375E"/>
                </a:solidFill>
              </a:rPr>
              <a:t>PDK</a:t>
            </a:r>
            <a:r>
              <a:rPr lang="fr-FR" sz="3600" spc="-20" dirty="0">
                <a:solidFill>
                  <a:srgbClr val="17375E"/>
                </a:solidFill>
              </a:rPr>
              <a:t> </a:t>
            </a:r>
            <a:r>
              <a:rPr lang="fr-FR" sz="3600" spc="-10" dirty="0" err="1">
                <a:solidFill>
                  <a:srgbClr val="17375E"/>
                </a:solidFill>
              </a:rPr>
              <a:t>SiePic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5373222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599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782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8481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90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graphicFrame>
        <p:nvGraphicFramePr>
          <p:cNvPr id="12" name="Tabela 11">
            <a:extLst>
              <a:ext uri="{FF2B5EF4-FFF2-40B4-BE49-F238E27FC236}">
                <a16:creationId xmlns:a16="http://schemas.microsoft.com/office/drawing/2014/main" id="{8DA9A3EF-B9FD-016C-FDB5-6869D5E6C0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25466"/>
              </p:ext>
            </p:extLst>
          </p:nvPr>
        </p:nvGraphicFramePr>
        <p:xfrm>
          <a:off x="1599546" y="2209800"/>
          <a:ext cx="2952000" cy="29416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76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 (50 GHz)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689.83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344.92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345.11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172.62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172.54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172.70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  <p:graphicFrame>
        <p:nvGraphicFramePr>
          <p:cNvPr id="15" name="Tabela 14">
            <a:extLst>
              <a:ext uri="{FF2B5EF4-FFF2-40B4-BE49-F238E27FC236}">
                <a16:creationId xmlns:a16="http://schemas.microsoft.com/office/drawing/2014/main" id="{37315346-5947-0123-E167-24449CDAA0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499187"/>
              </p:ext>
            </p:extLst>
          </p:nvPr>
        </p:nvGraphicFramePr>
        <p:xfrm>
          <a:off x="4724073" y="2209800"/>
          <a:ext cx="2952000" cy="29416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76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 (100 GHz)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344.92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172.95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86.23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86.29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86.31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86.48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  <p:graphicFrame>
        <p:nvGraphicFramePr>
          <p:cNvPr id="16" name="Tabela 15">
            <a:extLst>
              <a:ext uri="{FF2B5EF4-FFF2-40B4-BE49-F238E27FC236}">
                <a16:creationId xmlns:a16="http://schemas.microsoft.com/office/drawing/2014/main" id="{DCC0FEA9-0A8F-E04B-9003-5FF3EAE82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765844"/>
              </p:ext>
            </p:extLst>
          </p:nvPr>
        </p:nvGraphicFramePr>
        <p:xfrm>
          <a:off x="7848600" y="2209800"/>
          <a:ext cx="2952000" cy="29416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76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 (200 GHz)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86.23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86.72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43.11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43.28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43.20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43.36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16962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993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89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074881FD-AECF-5EE9-DCC1-24AB8E8EC1FA}"/>
              </a:ext>
            </a:extLst>
          </p:cNvPr>
          <p:cNvSpPr txBox="1">
            <a:spLocks/>
          </p:cNvSpPr>
          <p:nvPr/>
        </p:nvSpPr>
        <p:spPr>
          <a:xfrm>
            <a:off x="3581400" y="3141980"/>
            <a:ext cx="51054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200 GHz </a:t>
            </a:r>
            <a:r>
              <a:rPr lang="fr-FR" sz="3600" dirty="0">
                <a:solidFill>
                  <a:srgbClr val="17375E"/>
                </a:solidFill>
              </a:rPr>
              <a:t>PDK</a:t>
            </a:r>
            <a:r>
              <a:rPr lang="fr-FR" sz="3600" spc="-20" dirty="0">
                <a:solidFill>
                  <a:srgbClr val="17375E"/>
                </a:solidFill>
              </a:rPr>
              <a:t> </a:t>
            </a:r>
            <a:r>
              <a:rPr lang="fr-FR" sz="3600" spc="-10" dirty="0" err="1">
                <a:solidFill>
                  <a:srgbClr val="17375E"/>
                </a:solidFill>
              </a:rPr>
              <a:t>SiePic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6254469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6524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564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241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2326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041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570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C06798B-B979-83D0-19D4-03336A45C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9763" y="3143504"/>
            <a:ext cx="58324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BR" sz="3600" dirty="0">
                <a:solidFill>
                  <a:srgbClr val="0E2777"/>
                </a:solidFill>
              </a:rPr>
              <a:t>3</a:t>
            </a:r>
            <a:r>
              <a:rPr sz="3600" dirty="0">
                <a:solidFill>
                  <a:srgbClr val="0E2777"/>
                </a:solidFill>
              </a:rPr>
              <a:t>.</a:t>
            </a:r>
            <a:r>
              <a:rPr sz="3600" spc="-60" dirty="0">
                <a:solidFill>
                  <a:srgbClr val="0E2777"/>
                </a:solidFill>
              </a:rPr>
              <a:t> </a:t>
            </a:r>
            <a:r>
              <a:rPr lang="pt-BR" sz="3600" spc="-60" dirty="0">
                <a:solidFill>
                  <a:srgbClr val="0E2777"/>
                </a:solidFill>
              </a:rPr>
              <a:t>GDS </a:t>
            </a:r>
            <a:r>
              <a:rPr lang="pt-BR" sz="2800" spc="-60" dirty="0">
                <a:solidFill>
                  <a:srgbClr val="0E2777"/>
                </a:solidFill>
              </a:rPr>
              <a:t>(500X400)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284114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3D7C42A3-2D55-5BC0-F922-5CB76973BC7B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C6B21E0-152A-B6E1-EA75-3CDD4BB911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2661" y="1371600"/>
            <a:ext cx="2539022" cy="9000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3A5EC96-E34B-64FD-D557-03FC544450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9800" y="1371600"/>
            <a:ext cx="1944914" cy="900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49154412-A9DC-A310-F436-302662460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9013" y="3613019"/>
            <a:ext cx="6087325" cy="2762636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4B4ADD31-CD7F-97AE-A713-E441A947B1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013" y="4794504"/>
            <a:ext cx="2202985" cy="450000"/>
          </a:xfrm>
          <a:prstGeom prst="rect">
            <a:avLst/>
          </a:prstGeom>
        </p:spPr>
      </p:pic>
      <p:grpSp>
        <p:nvGrpSpPr>
          <p:cNvPr id="18" name="Agrupar 17">
            <a:extLst>
              <a:ext uri="{FF2B5EF4-FFF2-40B4-BE49-F238E27FC236}">
                <a16:creationId xmlns:a16="http://schemas.microsoft.com/office/drawing/2014/main" id="{ACEB05A0-5B86-0852-3BB6-13B48B7AE259}"/>
              </a:ext>
            </a:extLst>
          </p:cNvPr>
          <p:cNvGrpSpPr/>
          <p:nvPr/>
        </p:nvGrpSpPr>
        <p:grpSpPr>
          <a:xfrm>
            <a:off x="2460235" y="930592"/>
            <a:ext cx="1357555" cy="476316"/>
            <a:chOff x="599180" y="1817951"/>
            <a:chExt cx="1357555" cy="476316"/>
          </a:xfrm>
        </p:grpSpPr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FC6758F9-7DA6-9F44-4A19-7CC51CA74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9180" y="1889399"/>
              <a:ext cx="323895" cy="333422"/>
            </a:xfrm>
            <a:prstGeom prst="rect">
              <a:avLst/>
            </a:prstGeom>
          </p:spPr>
        </p:pic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17C3B22E-1C69-A158-2999-43D63C5C4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85155" y="1817951"/>
              <a:ext cx="571580" cy="476316"/>
            </a:xfrm>
            <a:prstGeom prst="rect">
              <a:avLst/>
            </a:prstGeom>
          </p:spPr>
        </p:pic>
        <p:pic>
          <p:nvPicPr>
            <p:cNvPr id="21" name="Imagem 20">
              <a:extLst>
                <a:ext uri="{FF2B5EF4-FFF2-40B4-BE49-F238E27FC236}">
                  <a16:creationId xmlns:a16="http://schemas.microsoft.com/office/drawing/2014/main" id="{DF36B287-2D08-FD65-68F5-90D72F865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94852" y="1956083"/>
              <a:ext cx="295316" cy="200053"/>
            </a:xfrm>
            <a:prstGeom prst="rect">
              <a:avLst/>
            </a:prstGeom>
          </p:spPr>
        </p:pic>
      </p:grpSp>
      <p:graphicFrame>
        <p:nvGraphicFramePr>
          <p:cNvPr id="22" name="Tabela 21">
            <a:extLst>
              <a:ext uri="{FF2B5EF4-FFF2-40B4-BE49-F238E27FC236}">
                <a16:creationId xmlns:a16="http://schemas.microsoft.com/office/drawing/2014/main" id="{6D49D101-8DA6-E415-14AB-F68C0FF81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130082"/>
              </p:ext>
            </p:extLst>
          </p:nvPr>
        </p:nvGraphicFramePr>
        <p:xfrm>
          <a:off x="439013" y="1507165"/>
          <a:ext cx="5400000" cy="14580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2700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2700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ESPAÇAMENTO [GHz]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FSR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0.4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1.6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</a:tbl>
          </a:graphicData>
        </a:graphic>
      </p:graphicFrame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60CA1CD8-2CA8-867B-3EA0-0354FC202A9B}"/>
              </a:ext>
            </a:extLst>
          </p:cNvPr>
          <p:cNvSpPr/>
          <p:nvPr/>
        </p:nvSpPr>
        <p:spPr>
          <a:xfrm>
            <a:off x="6175920" y="1698685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Seta: para a Direita 23">
            <a:extLst>
              <a:ext uri="{FF2B5EF4-FFF2-40B4-BE49-F238E27FC236}">
                <a16:creationId xmlns:a16="http://schemas.microsoft.com/office/drawing/2014/main" id="{92AEF160-FC1F-555C-217B-0FE594A72F42}"/>
              </a:ext>
            </a:extLst>
          </p:cNvPr>
          <p:cNvSpPr/>
          <p:nvPr/>
        </p:nvSpPr>
        <p:spPr>
          <a:xfrm rot="5400000">
            <a:off x="9109800" y="2708997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Seta: para a Direita 24">
            <a:extLst>
              <a:ext uri="{FF2B5EF4-FFF2-40B4-BE49-F238E27FC236}">
                <a16:creationId xmlns:a16="http://schemas.microsoft.com/office/drawing/2014/main" id="{D372092B-DD4F-6E83-D042-4D06542F2DEC}"/>
              </a:ext>
            </a:extLst>
          </p:cNvPr>
          <p:cNvSpPr/>
          <p:nvPr/>
        </p:nvSpPr>
        <p:spPr>
          <a:xfrm flipH="1">
            <a:off x="3003565" y="4749504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6" name="Tabela 25">
            <a:extLst>
              <a:ext uri="{FF2B5EF4-FFF2-40B4-BE49-F238E27FC236}">
                <a16:creationId xmlns:a16="http://schemas.microsoft.com/office/drawing/2014/main" id="{5B7AD467-780A-AD46-7AA3-937CAF7F3E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988306"/>
              </p:ext>
            </p:extLst>
          </p:nvPr>
        </p:nvGraphicFramePr>
        <p:xfrm>
          <a:off x="4459036" y="3657600"/>
          <a:ext cx="1408364" cy="266628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08364">
                  <a:extLst>
                    <a:ext uri="{9D8B030D-6E8A-4147-A177-3AD203B41FA5}">
                      <a16:colId xmlns:a16="http://schemas.microsoft.com/office/drawing/2014/main" val="2386471654"/>
                    </a:ext>
                  </a:extLst>
                </a:gridCol>
              </a:tblGrid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5884651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952103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8308982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123658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994334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54922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268739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9977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46324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1703"/>
            <a:ext cx="7888670" cy="537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230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4780"/>
            <a:ext cx="7888670" cy="53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804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5808"/>
            <a:ext cx="7888670" cy="53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0734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C06798B-B979-83D0-19D4-03336A45C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9763" y="3143504"/>
            <a:ext cx="619283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 err="1">
                <a:solidFill>
                  <a:srgbClr val="0E2777"/>
                </a:solidFill>
              </a:rPr>
              <a:t>Semana</a:t>
            </a:r>
            <a:r>
              <a:rPr lang="fr-FR" sz="3600" dirty="0">
                <a:solidFill>
                  <a:srgbClr val="0E2777"/>
                </a:solidFill>
              </a:rPr>
              <a:t> 04/05 – 09/05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9954137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Otimização GDS 200Ghz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090C7DF-0837-8086-9F86-DC5F694CA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185" y="1066841"/>
            <a:ext cx="791563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5297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C06798B-B979-83D0-19D4-03336A45C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9763" y="3143504"/>
            <a:ext cx="619283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 err="1">
                <a:solidFill>
                  <a:srgbClr val="0E2777"/>
                </a:solidFill>
              </a:rPr>
              <a:t>Semana</a:t>
            </a:r>
            <a:r>
              <a:rPr lang="fr-FR" sz="3600" dirty="0">
                <a:solidFill>
                  <a:srgbClr val="0E2777"/>
                </a:solidFill>
              </a:rPr>
              <a:t> 12/05 – 16/05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1986343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DC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1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749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DC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76400"/>
            <a:ext cx="9082651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2941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DC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1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049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2" cy="449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79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861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0E2777"/>
                </a:solidFill>
              </a:rPr>
              <a:t>1.</a:t>
            </a:r>
            <a:r>
              <a:rPr sz="3600" spc="-75" dirty="0">
                <a:solidFill>
                  <a:srgbClr val="0E2777"/>
                </a:solidFill>
              </a:rPr>
              <a:t> </a:t>
            </a:r>
            <a:r>
              <a:rPr sz="3600" spc="-35" dirty="0">
                <a:solidFill>
                  <a:srgbClr val="0E2777"/>
                </a:solidFill>
              </a:rPr>
              <a:t>Transmissão</a:t>
            </a:r>
            <a:endParaRPr sz="3600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08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1" y="1662450"/>
            <a:ext cx="9073477" cy="449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3696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1" y="1662450"/>
            <a:ext cx="9073477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8470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5054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1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2616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5981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7691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DC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1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024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DC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76400"/>
            <a:ext cx="9082649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0922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DC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970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861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50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23806427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2" cy="449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12898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66066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1" y="1662450"/>
            <a:ext cx="9073477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19553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2" y="1662450"/>
            <a:ext cx="9073475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787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90709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2784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2450"/>
            <a:ext cx="9082649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3044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6" y="1660178"/>
            <a:ext cx="9082647" cy="449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4854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DC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55529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DC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76400"/>
            <a:ext cx="9082649" cy="449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685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083" y="1660179"/>
            <a:ext cx="9091835" cy="4500000"/>
          </a:xfrm>
          <a:prstGeom prst="rect">
            <a:avLst/>
          </a:prstGeom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DC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76400"/>
            <a:ext cx="9082649" cy="449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27292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00515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6244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1" y="1664720"/>
            <a:ext cx="9073477" cy="449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7575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2" y="1662450"/>
            <a:ext cx="9073475" cy="449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30953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2450"/>
            <a:ext cx="9082649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48682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00244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2450"/>
            <a:ext cx="9082649" cy="449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1813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6" y="1660178"/>
            <a:ext cx="9082647" cy="449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2102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C06798B-B979-83D0-19D4-03336A45C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9763" y="3143504"/>
            <a:ext cx="619283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 err="1">
                <a:solidFill>
                  <a:srgbClr val="0E2777"/>
                </a:solidFill>
              </a:rPr>
              <a:t>Semana</a:t>
            </a:r>
            <a:r>
              <a:rPr lang="fr-FR" sz="3600" dirty="0">
                <a:solidFill>
                  <a:srgbClr val="0E2777"/>
                </a:solidFill>
              </a:rPr>
              <a:t> 19/05 – 23/05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73035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674" y="1660179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544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1" y="1662450"/>
            <a:ext cx="9073477" cy="449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07561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6541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1" cy="449999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03A7225-DE48-48D8-4893-553263FCE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887" y="1095375"/>
            <a:ext cx="942022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7762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9431940-B4F5-E317-8D35-E5AEFECA7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887" y="1095375"/>
            <a:ext cx="942022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08307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B2D69E1-B217-27BB-4029-3FED8C2EF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887" y="1095375"/>
            <a:ext cx="942022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2314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dirty="0" err="1"/>
              <a:t>Histograma</a:t>
            </a:r>
            <a:r>
              <a:rPr lang="fr-FR" dirty="0"/>
              <a:t> – </a:t>
            </a:r>
            <a:r>
              <a:rPr lang="fr-FR" dirty="0" err="1"/>
              <a:t>Comprimento</a:t>
            </a:r>
            <a:r>
              <a:rPr lang="fr-FR" dirty="0"/>
              <a:t> WAVEGUIDE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9261" y="1662450"/>
            <a:ext cx="9073477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97915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2450"/>
            <a:ext cx="9082651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2423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1" cy="449999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D8AADCD-02A1-1D96-A1EF-C4F480D8B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887" y="1095375"/>
            <a:ext cx="942022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07818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dirty="0"/>
              <a:t>Transmissão</a:t>
            </a:r>
            <a:r>
              <a:rPr lang="pt-BR" spc="-95" dirty="0"/>
              <a:t> </a:t>
            </a:r>
            <a:r>
              <a:rPr lang="pt-BR" dirty="0"/>
              <a:t>x</a:t>
            </a:r>
            <a:r>
              <a:rPr lang="pt-BR" spc="-75" dirty="0"/>
              <a:t> </a:t>
            </a:r>
            <a:r>
              <a:rPr lang="pt-BR" dirty="0"/>
              <a:t>Comprimento</a:t>
            </a:r>
            <a:r>
              <a:rPr lang="pt-BR" spc="-80" dirty="0"/>
              <a:t> </a:t>
            </a:r>
            <a:r>
              <a:rPr lang="pt-BR" dirty="0"/>
              <a:t>de</a:t>
            </a:r>
            <a:r>
              <a:rPr lang="pt-BR" spc="-90" dirty="0"/>
              <a:t> </a:t>
            </a:r>
            <a:r>
              <a:rPr lang="pt-BR" spc="-20" dirty="0"/>
              <a:t>onda</a:t>
            </a:r>
            <a:endParaRPr spc="-2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2450"/>
            <a:ext cx="9082649" cy="44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0033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err="1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5" y="1660178"/>
            <a:ext cx="9082649" cy="449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751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</TotalTime>
  <Words>730</Words>
  <Application>Microsoft Office PowerPoint</Application>
  <PresentationFormat>Widescreen</PresentationFormat>
  <Paragraphs>220</Paragraphs>
  <Slides>119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119</vt:i4>
      </vt:variant>
    </vt:vector>
  </HeadingPairs>
  <TitlesOfParts>
    <vt:vector size="122" baseType="lpstr">
      <vt:lpstr>Calibri</vt:lpstr>
      <vt:lpstr>Verdana</vt:lpstr>
      <vt:lpstr>Office Theme</vt:lpstr>
      <vt:lpstr>Capacitação em Circuitos Fotônicos em Silício.</vt:lpstr>
      <vt:lpstr>Geometria</vt:lpstr>
      <vt:lpstr>Geometria</vt:lpstr>
      <vt:lpstr>Geometria</vt:lpstr>
      <vt:lpstr>Geometria</vt:lpstr>
      <vt:lpstr>1. Transmissão</vt:lpstr>
      <vt:lpstr>50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100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200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50 GHz PDK SiePic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Apresentação do PowerPoint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Apresentação do PowerPoint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3. GDS (500X400)</vt:lpstr>
      <vt:lpstr>3 GDS</vt:lpstr>
      <vt:lpstr>3 GDS</vt:lpstr>
      <vt:lpstr>3 GDS</vt:lpstr>
      <vt:lpstr>Semana 04/05 – 09/05</vt:lpstr>
      <vt:lpstr>Otimização GDS 200Ghz</vt:lpstr>
      <vt:lpstr>Semana 12/05 – 16/05</vt:lpstr>
      <vt:lpstr>Histograma – Comprimento DC</vt:lpstr>
      <vt:lpstr>Histograma – Comprimento DC</vt:lpstr>
      <vt:lpstr>Histograma – Comprimento DC</vt:lpstr>
      <vt:lpstr>Transmissão x Comprimento de onda</vt:lpstr>
      <vt:lpstr>Histograma – Comprimento WAVEGUIDE</vt:lpstr>
      <vt:lpstr>Histograma – Comprimento WAVEGUIDE</vt:lpstr>
      <vt:lpstr>Histograma – Comprimento WAVEGUIDE</vt:lpstr>
      <vt:lpstr>Transmissão x Comprimento de onda</vt:lpstr>
      <vt:lpstr>Transmissão x Comprimento de onda</vt:lpstr>
      <vt:lpstr>Histograma – Comprimento WAVEGUIDE</vt:lpstr>
      <vt:lpstr>Transmissão x Comprimento de onda</vt:lpstr>
      <vt:lpstr>Histograma – Comprimento DC</vt:lpstr>
      <vt:lpstr>Histograma – Comprimento DC</vt:lpstr>
      <vt:lpstr>Histograma – Comprimento DC</vt:lpstr>
      <vt:lpstr>Transmissão x Comprimento de onda</vt:lpstr>
      <vt:lpstr>Histograma – Comprimento WAVEGUIDE</vt:lpstr>
      <vt:lpstr>Histograma – Comprimento WAVEGUIDE</vt:lpstr>
      <vt:lpstr>Histograma – Comprimento WAVEGUIDE</vt:lpstr>
      <vt:lpstr>Transmissão x Comprimento de onda</vt:lpstr>
      <vt:lpstr>Transmissão x Comprimento de onda</vt:lpstr>
      <vt:lpstr>Histograma – Comprimento WAVEGUIDE</vt:lpstr>
      <vt:lpstr>Transmissão x Comprimento de onda</vt:lpstr>
      <vt:lpstr>Histograma – Comprimento DC</vt:lpstr>
      <vt:lpstr>Histograma – Comprimento DC</vt:lpstr>
      <vt:lpstr>Histograma – Comprimento DC</vt:lpstr>
      <vt:lpstr>Transmissão x Comprimento de onda</vt:lpstr>
      <vt:lpstr>Histograma – Comprimento WAVEGUIDE</vt:lpstr>
      <vt:lpstr>Histograma – Comprimento WAVEGUIDE</vt:lpstr>
      <vt:lpstr>Histograma – Comprimento WAVEGUIDE</vt:lpstr>
      <vt:lpstr>Transmissão x Comprimento de onda</vt:lpstr>
      <vt:lpstr>Transmissão x Comprimento de onda</vt:lpstr>
      <vt:lpstr>Histograma – Comprimento WAVEGUIDE</vt:lpstr>
      <vt:lpstr>Transmissão x Comprimento de onda</vt:lpstr>
      <vt:lpstr>Semana 19/05 – 23/05</vt:lpstr>
      <vt:lpstr>Histograma – Comprimento WAVEGUIDE</vt:lpstr>
      <vt:lpstr>Transmissão x Comprimento de onda</vt:lpstr>
      <vt:lpstr>Transmissão x Comprimento de onda</vt:lpstr>
      <vt:lpstr>Transmissão x Comprimento de onda</vt:lpstr>
      <vt:lpstr>Transmissão x Comprimento de onda</vt:lpstr>
      <vt:lpstr>Histograma – Comprimento WAVEGUIDE</vt:lpstr>
      <vt:lpstr>Transmissão x Comprimento de onda</vt:lpstr>
      <vt:lpstr>Transmissão x Comprimento de onda</vt:lpstr>
      <vt:lpstr>Transmissão x Comprimento de onda</vt:lpstr>
      <vt:lpstr>Transmissão x Comprimento de onda</vt:lpstr>
      <vt:lpstr>Histograma – Comprimento WAVEGUIDE</vt:lpstr>
      <vt:lpstr>Transmissão x Comprimento de onda</vt:lpstr>
      <vt:lpstr>Transmissão x Comprimento de onda</vt:lpstr>
      <vt:lpstr>Transmissão x Comprimento de onda</vt:lpstr>
      <vt:lpstr>Transmissão x Comprimento de onda</vt:lpstr>
      <vt:lpstr>Histograma – Comprimento WAVEGUIDE</vt:lpstr>
      <vt:lpstr>Transmissão x Comprimento de onda</vt:lpstr>
      <vt:lpstr>Transmissão x Comprimento de onda</vt:lpstr>
      <vt:lpstr>Transmissão x Comprimento de onda</vt:lpstr>
      <vt:lpstr>Transmissão x Comprimento de onda</vt:lpstr>
      <vt:lpstr>Histograma – Comprimento WAVEGUIDE</vt:lpstr>
      <vt:lpstr>Transmissão x Comprimento de onda</vt:lpstr>
      <vt:lpstr>Transmissão x Comprimento de onda</vt:lpstr>
      <vt:lpstr>Transmissão x Comprimento de onda</vt:lpstr>
      <vt:lpstr>Transmissão x Comprimento de onda</vt:lpstr>
      <vt:lpstr>Histograma – Comprimento WAVEGUIDE</vt:lpstr>
      <vt:lpstr>Transmissão x Comprimento de onda</vt:lpstr>
      <vt:lpstr>Transmissão x Comprimento de onda</vt:lpstr>
      <vt:lpstr>Transmissão x Comprimento de onda</vt:lpstr>
      <vt:lpstr>Transmissão x Comprimento de onda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Alex Galvão de Melo</dc:creator>
  <cp:lastModifiedBy>Edilberto Junior</cp:lastModifiedBy>
  <cp:revision>15</cp:revision>
  <dcterms:created xsi:type="dcterms:W3CDTF">2025-03-25T01:12:02Z</dcterms:created>
  <dcterms:modified xsi:type="dcterms:W3CDTF">2025-05-23T20:48:45Z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2025-02-16T00:00:00Z</vt:filetime>
  </property>
  <property fmtid="{D5CDD505-2E9C-101B-9397-08002B2CF9AE}" pid="3" name="Creator">
    <vt:lpwstr>Microsoft® PowerPoint® LTSC</vt:lpwstr>
  </property>
  <property fmtid="{D5CDD505-2E9C-101B-9397-08002B2CF9AE}" pid="4" name="LastSaved">
    <vt:filetime>2025-03-25T00:00:00Z</vt:filetime>
  </property>
  <property fmtid="{D5CDD505-2E9C-101B-9397-08002B2CF9AE}" pid="5" name="Producer">
    <vt:lpwstr>Microsoft® PowerPoint® LTSC</vt:lpwstr>
  </property>
</Properties>
</file>